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316" r:id="rId3"/>
    <p:sldId id="346" r:id="rId4"/>
    <p:sldId id="347" r:id="rId5"/>
    <p:sldId id="351" r:id="rId6"/>
    <p:sldId id="349" r:id="rId7"/>
    <p:sldId id="348" r:id="rId8"/>
    <p:sldId id="350" r:id="rId9"/>
    <p:sldId id="332" r:id="rId10"/>
    <p:sldId id="338" r:id="rId11"/>
    <p:sldId id="342" r:id="rId12"/>
    <p:sldId id="343" r:id="rId13"/>
    <p:sldId id="334" r:id="rId14"/>
    <p:sldId id="335" r:id="rId15"/>
    <p:sldId id="345" r:id="rId16"/>
    <p:sldId id="318" r:id="rId17"/>
    <p:sldId id="339" r:id="rId18"/>
    <p:sldId id="340" r:id="rId19"/>
    <p:sldId id="341" r:id="rId20"/>
    <p:sldId id="325" r:id="rId21"/>
    <p:sldId id="337" r:id="rId22"/>
    <p:sldId id="336" r:id="rId23"/>
    <p:sldId id="327" r:id="rId24"/>
    <p:sldId id="330" r:id="rId25"/>
    <p:sldId id="326" r:id="rId26"/>
    <p:sldId id="331" r:id="rId27"/>
    <p:sldId id="344" r:id="rId28"/>
    <p:sldId id="277" r:id="rId29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4" userDrawn="1">
          <p15:clr>
            <a:srgbClr val="A4A3A4"/>
          </p15:clr>
        </p15:guide>
        <p15:guide id="2" pos="216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0000"/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66" autoAdjust="0"/>
    <p:restoredTop sz="94670" autoAdjust="0"/>
  </p:normalViewPr>
  <p:slideViewPr>
    <p:cSldViewPr snapToGrid="0">
      <p:cViewPr varScale="1">
        <p:scale>
          <a:sx n="81" d="100"/>
          <a:sy n="81" d="100"/>
        </p:scale>
        <p:origin x="96" y="7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3134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71800" cy="497364"/>
          </a:xfrm>
          <a:prstGeom prst="rect">
            <a:avLst/>
          </a:prstGeom>
        </p:spPr>
        <p:txBody>
          <a:bodyPr vert="horz" lIns="92552" tIns="46276" rIns="92552" bIns="4627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2552" tIns="46276" rIns="92552" bIns="46276" rtlCol="0"/>
          <a:lstStyle>
            <a:lvl1pPr algn="r">
              <a:defRPr sz="1200"/>
            </a:lvl1pPr>
          </a:lstStyle>
          <a:p>
            <a:fld id="{BEF73CF1-83F6-427B-A929-145A5BCA53A8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48185"/>
            <a:ext cx="2971800" cy="497364"/>
          </a:xfrm>
          <a:prstGeom prst="rect">
            <a:avLst/>
          </a:prstGeom>
        </p:spPr>
        <p:txBody>
          <a:bodyPr vert="horz" lIns="92552" tIns="46276" rIns="92552" bIns="4627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2552" tIns="46276" rIns="92552" bIns="46276" rtlCol="0" anchor="b"/>
          <a:lstStyle>
            <a:lvl1pPr algn="r">
              <a:defRPr sz="1200"/>
            </a:lvl1pPr>
          </a:lstStyle>
          <a:p>
            <a:fld id="{E06B649E-6B91-429A-912C-9EB8EFD277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3886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72393" cy="497764"/>
          </a:xfrm>
          <a:prstGeom prst="rect">
            <a:avLst/>
          </a:prstGeom>
        </p:spPr>
        <p:txBody>
          <a:bodyPr vert="horz" lIns="92552" tIns="46276" rIns="92552" bIns="4627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991" y="2"/>
            <a:ext cx="2972392" cy="497764"/>
          </a:xfrm>
          <a:prstGeom prst="rect">
            <a:avLst/>
          </a:prstGeom>
        </p:spPr>
        <p:txBody>
          <a:bodyPr vert="horz" lIns="92552" tIns="46276" rIns="92552" bIns="46276" rtlCol="0"/>
          <a:lstStyle>
            <a:lvl1pPr algn="r">
              <a:defRPr sz="1200"/>
            </a:lvl1pPr>
          </a:lstStyle>
          <a:p>
            <a:fld id="{A275FF88-F89A-4144-B7AA-4901ECC2237C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552" tIns="46276" rIns="92552" bIns="4627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317" y="4724755"/>
            <a:ext cx="5487370" cy="4476674"/>
          </a:xfrm>
          <a:prstGeom prst="rect">
            <a:avLst/>
          </a:prstGeom>
        </p:spPr>
        <p:txBody>
          <a:bodyPr vert="horz" lIns="92552" tIns="46276" rIns="92552" bIns="4627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912"/>
            <a:ext cx="2972393" cy="497763"/>
          </a:xfrm>
          <a:prstGeom prst="rect">
            <a:avLst/>
          </a:prstGeom>
        </p:spPr>
        <p:txBody>
          <a:bodyPr vert="horz" lIns="92552" tIns="46276" rIns="92552" bIns="4627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991" y="9447912"/>
            <a:ext cx="2972392" cy="497763"/>
          </a:xfrm>
          <a:prstGeom prst="rect">
            <a:avLst/>
          </a:prstGeom>
        </p:spPr>
        <p:txBody>
          <a:bodyPr vert="horz" lIns="92552" tIns="46276" rIns="92552" bIns="46276" rtlCol="0" anchor="b"/>
          <a:lstStyle>
            <a:lvl1pPr algn="r">
              <a:defRPr sz="1200"/>
            </a:lvl1pPr>
          </a:lstStyle>
          <a:p>
            <a:fld id="{CC3F369D-87D2-4BE5-A0AE-5253F58C3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548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77FB73FB681925DDE67BCC729BB0EAC5B66CBBEC305C88636B3E0EFF95B25E46B584F3EA18CB0ACCyCg2F" TargetMode="External"/><Relationship Id="rId2" Type="http://schemas.openxmlformats.org/officeDocument/2006/relationships/hyperlink" Target="consultantplus://offline/ref=77FB73FB681925DDE67BCC729BB0EAC5B66CBBEC305C88636B3E0EFF95B25E46B584F3EA18CB0ACCyCg1F" TargetMode="Externa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623B84D1584E2D591174813A87236BBB9CA46BDDBBD2AB841EE4CFD9D42895540D5B957A40B8C981ZBn2G" TargetMode="External"/><Relationship Id="rId2" Type="http://schemas.openxmlformats.org/officeDocument/2006/relationships/hyperlink" Target="consultantplus://offline/ref=623B84D1584E2D591174813A87236BBB9CA46BDDBBD2AB841EE4CFD9D42895540D5B957A40B9CA81ZBn7G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consultantplus://offline/ref=623B84D1584E2D591174813A87236BBB9CA46BDDBBD2AB841EE4CFD9D42895540D5B957A40B8C981ZBn9G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101600" y="3683610"/>
            <a:ext cx="8851900" cy="2602889"/>
          </a:xfrm>
          <a:prstGeom prst="rect">
            <a:avLst/>
          </a:prstGeom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«Обзор положений законодательства Российской Федерации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контрактной системе в сфере закупок,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вступивших в юридическую силу в 2018 года 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860384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Изменены Правила описания объекта закупки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вступили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1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1.01.2018)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1" y="1633165"/>
            <a:ext cx="8216811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11 января 2018 года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п. 1 ч. 1 ст. 33 Закона о КС,</a:t>
            </a:r>
          </a:p>
          <a:p>
            <a:pPr algn="ctr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сключены слова: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«описание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закупки должно носить объективный характер»,</a:t>
            </a:r>
          </a:p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«места», «или наименование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производителя»,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«документация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закупке может содержать указание на товарные знаки в случае, если при выполнении работ, оказании услуг предполагается использовать товары, поставки которых не являются предметом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контракта»...</a:t>
            </a:r>
          </a:p>
          <a:p>
            <a:pPr algn="ctr"/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ключены слова</a:t>
            </a:r>
          </a:p>
          <a:p>
            <a:pPr algn="ctr"/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«Допускается использование в описании объекта закупки указания на товарный знак при условии сопровождения такого указания словами 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«или эквивалент»…</a:t>
            </a:r>
            <a:endParaRPr lang="ru-RU" sz="2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(на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указание в описании объекта закупки товарного знака при поставке товаров, если такое указание на товарный знак сопровождается фразой «или эквивалент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10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56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860384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Изменены Правила описания объекта закупки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вступили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1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1.01.2018)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93769" y="980729"/>
            <a:ext cx="8216811" cy="53692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11 января 2018 года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(введена ред. ч. 11  ст. 31 Закона о КС),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Установлено право заказчика заключить контракт с иным УЗ,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отказа заказчика от заключения контракта </a:t>
            </a:r>
            <a:endParaRPr lang="ru-RU" b="1" i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победителем определения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ППИ по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основаниям, предусмотренным </a:t>
            </a:r>
            <a:endParaRPr lang="ru-RU" b="1" i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ч. 9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(</a:t>
            </a:r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отстр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/УЗ или отказ от заключения контракта,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если УЗ 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не </a:t>
            </a:r>
            <a:r>
              <a:rPr lang="ru-RU" b="1" i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соотв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/треб/ч.1(</a:t>
            </a:r>
            <a:r>
              <a:rPr lang="ru-RU" b="1" i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неликв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и т.д.), ч.1.1(</a:t>
            </a:r>
            <a:r>
              <a:rPr lang="ru-RU" b="1" i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отсут</a:t>
            </a:r>
            <a:r>
              <a:rPr lang="ru-RU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в РНП) , ч.2 . (</a:t>
            </a:r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доп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/треб) и ч. 2.1 (</a:t>
            </a:r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доп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/треб/</a:t>
            </a:r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ауд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конс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/услуг ст. 31 Закона о КС)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и ч. 10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(в </a:t>
            </a:r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отнош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закл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/ЖВНЛП) ст. 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31 Закона о КС)</a:t>
            </a: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i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этом,, в </a:t>
            </a:r>
            <a:r>
              <a:rPr lang="ru-RU" sz="16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отказа заказчика от заключения контракта с победителем определения </a:t>
            </a: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ППИ по </a:t>
            </a:r>
            <a:r>
              <a:rPr lang="ru-RU" sz="16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основаниям, предусмотренным </a:t>
            </a: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 2 ч. </a:t>
            </a:r>
            <a:r>
              <a:rPr lang="ru-RU" sz="16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31 Закона о КС (</a:t>
            </a:r>
            <a:r>
              <a:rPr lang="ru-RU" sz="16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</a:t>
            </a: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/цена </a:t>
            </a:r>
            <a:r>
              <a:rPr lang="ru-RU" sz="16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превыш</a:t>
            </a: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пред/</a:t>
            </a:r>
            <a:r>
              <a:rPr lang="ru-RU" sz="16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</a:t>
            </a: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/цену </a:t>
            </a:r>
            <a:r>
              <a:rPr lang="ru-RU" sz="1600" b="1" i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</a:t>
            </a: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 перечень ЖНВЛП), </a:t>
            </a:r>
            <a:r>
              <a:rPr lang="ru-RU" sz="1600" b="1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признается уклонившимся от заключения </a:t>
            </a:r>
            <a:r>
              <a:rPr lang="ru-RU" sz="16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контракта.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11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0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860384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Изменения в Правила включения в РНП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вступили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1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1.01.2018)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93769" y="980729"/>
            <a:ext cx="8216811" cy="53692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11 января 2018 года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РНП не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включается информация об ИНН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публично-правовых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образований, являющихся учредителями юридических лиц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 2 ч. 3 ст. 104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КС);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бязанность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заказчика направлять сведения об уклонившемся от заключения контракта участнике закупки теперь не увязана с заключением контракта заказчиком со следующим участником (новая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ред. ч. 4 ст. 104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о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КС).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(победитель </a:t>
            </a:r>
            <a:r>
              <a:rPr lang="ru-RU" sz="16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процедуры закупки, уклонившийся от заключения контракта, фактически мог избежать включения в Реестр недобросовестных поставщиков в случае отказа следующего участника от подписания контракта с заказчиком (пояснение: в связи с тем, что для следующего участника закупки заключение контракта является правом, а не обязанностью).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12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42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81324" y="155011"/>
            <a:ext cx="8408192" cy="9757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flatTx/>
          </a:bodyPr>
          <a:lstStyle/>
          <a:p>
            <a:pPr algn="ctr">
              <a:defRPr/>
            </a:pPr>
            <a:r>
              <a:rPr lang="ru-RU" sz="2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Вступают в силу с 01.01.2019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(положения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31.12.2018 № 504-ФЗ )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324" y="2387808"/>
            <a:ext cx="8408192" cy="440120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1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11 (введение ст. 24.2.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регистрации УЗ в ЕИС и их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/на ЭП.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Создается Единый реестр участников закупок (регистрация в 1 «окно» а не на каждой площадке как сейчас), </a:t>
            </a:r>
          </a:p>
          <a:p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«а», «в» п. 12 (ред. ст. 30 Закона о КС 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отмены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несост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/закупок у СМП/СОНКО,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/объема/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несост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/закупок у СМП/СОНКО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/в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 п.25-25.3 ч. 1 ст. 93 Закона о КС в общей доле закупок у СМП/СОНКО)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.41 ст. 1 ( признать утр/силу ст. 61 Закона о КС, 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/УЗ на ЭП),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 ст. 2 (признать утр/силу ред. федеральных законов 82- ФЗ, 227-ФЗ).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24" y="1069447"/>
            <a:ext cx="1282700" cy="131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38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81324" y="155011"/>
            <a:ext cx="8408192" cy="9757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flatTx/>
          </a:bodyPr>
          <a:lstStyle/>
          <a:p>
            <a:pPr algn="ctr">
              <a:defRPr/>
            </a:pPr>
            <a:r>
              <a:rPr lang="ru-RU" sz="2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Вступают в силу с 01.01.2020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(положения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31.12.2018 № 504-ФЗ )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324" y="2387808"/>
            <a:ext cx="8408192" cy="132343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1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п.42 (признать утр/силу ст. 62 Закона о КС </a:t>
            </a:r>
          </a:p>
          <a:p>
            <a:pPr algn="just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реестре участников закупок получивших аккредитацию на ЭП),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«б» п. 49 ст. 1 (ред. ст. 69 Закона о КС).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24" y="1069447"/>
            <a:ext cx="1282700" cy="131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93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860384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Изменения в ст. 34 Контракт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693769" y="980729"/>
            <a:ext cx="8216811" cy="536927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В ст. 34 Закона о КС:</a:t>
            </a:r>
          </a:p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слова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"ставки рефинансирования"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заменены на слова «ключевой ставки»;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ч. 13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изл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/в след/редакции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«уменьшение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суммы, подлежащей уплате заказчиком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юр/лицу или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/лицу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 зарегистрированному в качестве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ИП,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размер налогов, сборов и иных обязательных платежей в бюджеты бюджетной системы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связанных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оплатой контракта, если в соответствии с законодательством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о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налогах и сборах такие налоги, сборы и иные обязательные платежи подлежат уплате в бюджеты бюджетной системы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заказчиком.»;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частью 29: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  <a:hlinkClick r:id="rId4"/>
            </a:endParaRPr>
          </a:p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«29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Правительство Российской Федерации вправе определить: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порядок определения минимального срока исполнения поставщиком (подрядчиком, исполнителем) контракта;</a:t>
            </a:r>
          </a:p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требования к формированию лотов при осуществлении закупок отдельных видов товаров, работ, услуг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.».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15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33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282535"/>
            <a:ext cx="7916226" cy="533202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электронной форме З, УО, УУ,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(вправе с 01.07.2018, обязаны с 01.01.2019):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ОК, </a:t>
            </a:r>
            <a:r>
              <a:rPr lang="ru-RU" sz="2400" b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Коу</a:t>
            </a: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u="sng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Дк</a:t>
            </a: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 через УО;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ЭА – через УО;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ЗП ;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ЗК</a:t>
            </a:r>
            <a:r>
              <a:rPr lang="ru-RU" sz="24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75 (ЗК в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инностр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/государстве,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76 ЗК для скорой, спец/мед/ помощи в экстр. </a:t>
            </a: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неотл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/форме,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80 участие в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/отборе для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/помощи или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ликв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/ЧС,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82 особ/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ЗК для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/помощи или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ликв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/ЧС,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84 особ/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/способов,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93 у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/поставщика,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111 особ/в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/Прав. РФ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 111.1  особ/план/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/закупок на 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b="1" u="sng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/государства.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400" b="1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16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80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151907"/>
            <a:ext cx="7916226" cy="53806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/>
            <a:endParaRPr lang="ru-RU" sz="2000" b="1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 обязан (ст. 44 Закона о КС)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требование к ОЗ на участие 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конкурсах и аукционах 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условии, что НМЦК превышает 5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Правительством Российской Федерации не установлено иное.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этом,</a:t>
            </a:r>
          </a:p>
          <a:p>
            <a:pPr algn="ctr" fontAlgn="base"/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 </a:t>
            </a: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НМЦК от 5 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млн. руб., </a:t>
            </a:r>
            <a:endParaRPr lang="ru-RU" sz="2000" b="1" u="sng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ОЗ в размере от 0,5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до 1% 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НМЦК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 fontAlgn="base"/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 </a:t>
            </a: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НМЦК более 20 млн. руб.,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ОЗ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 от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до 5% 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НМЦК</a:t>
            </a:r>
          </a:p>
          <a:p>
            <a:pPr algn="ctr" fontAlgn="base"/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b="1" u="sng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для УИС и ОИ (ст. 28, ст. 29 Закона о КС)</a:t>
            </a:r>
          </a:p>
          <a:p>
            <a:pPr algn="ctr" fontAlgn="base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 НМЦК более 20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fontAlgn="base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ОЗ не может превышать 2% НМЦК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17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8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633165"/>
            <a:ext cx="7916226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 июля 2018 года,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Правительством РФ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определена типовая форма заявки для участия в электронных процедурах определения поставщика.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Правительство может разработать и установить требования к содержанию, составу и порядку разработки типовой документации о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(типовые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будут обязательны для применения как заказчиком, так и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поставщиком).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18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56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633165"/>
            <a:ext cx="7916226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 июля 2018 года,</a:t>
            </a:r>
          </a:p>
          <a:p>
            <a:pPr algn="ctr" fontAlgn="base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Правительство РФ устанавливает право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операторам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 взимать предельную плату за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закупках.</a:t>
            </a:r>
          </a:p>
          <a:p>
            <a:pPr algn="ctr" fontAlgn="base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 fontAlgn="base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может быть установлена как за участие в закупке, т.е. для всех поставщиков, подающих заявки, так и для победителя электронной процедуры. Оплата за проведение тендера может взиматься с заказчика, за размещение закупки на ЭТП. Правительством РФ также будет определен порядок ее взимания и указан предельный размер платы, которую сможет установить оператор ЭТП.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19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78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1044" y="1877956"/>
            <a:ext cx="7900125" cy="415498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2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Внесены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следующие изменения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в Закон №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44-ФЗ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1.от 31.12.2017 № 504-ФЗ;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2.от 31.12.2017 № 503-ФЗ;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3.от 31.12.2017 № 482-ФЗ;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4.от 31.12.2017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№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496-ФЗ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;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  5.от 29.12.2017 № 470-ФЗ;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 6.от 29.12.2017 № 475-ФЗ,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и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 в Закон № 223-ФЗ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7. от 31.12.2017 № 505-ФЗ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1044" y="364741"/>
            <a:ext cx="7900125" cy="109633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Закона о контрактной системе вступающие в силу в течение 2018 года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43" y="781622"/>
            <a:ext cx="1268655" cy="131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54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633165"/>
            <a:ext cx="7916226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 июля 2018 года,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применяют квалифицированные сертификаты ключей проверки ЭП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(ключ КЭП самая значимая, выдается аккредитованным удостоверяющим центром, средства </a:t>
            </a:r>
            <a:r>
              <a:rPr lang="ru-RU" sz="16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криптогр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/защиты </a:t>
            </a:r>
            <a:r>
              <a:rPr lang="ru-RU" sz="16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сертифицированны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ФСБ . КЭП является самой универсальной для использования во всех системах в которых используются простая или неквалифицированная электронная подпись.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600" b="1" i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нововведение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отразится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процессе получения электронной подписи и на работе удостоверяющих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центров, а также на ценах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20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530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633165"/>
            <a:ext cx="7916226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30 июня 2018 года включительно,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ЭК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денежные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средства, предназначенные для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вносятся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участниками закупок в порядке,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действовавшем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 июля 2018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(по старым правилам).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 июля 2018 года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должны будут вносить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счета, открытые ими в банках, перечень которых устанавливается Правительством Российской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(также устанавливаются требования к договору счета,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орядок использования банковского счета в качестве специального счета, проценты за пользование).</a:t>
            </a: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21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4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633165"/>
            <a:ext cx="7916226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01 января 2019 года включительно,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электронной площадки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проверяет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участника электронной процедуры требованию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установленному п. 10 ч.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31 (офшорная компания) Закона о контрактной системе,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аккредитации на электронной площадке.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22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00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633165"/>
            <a:ext cx="7916226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 января по 31 декабря 2019 года,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аккредитованные ранее на электронных площадках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закупок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участия в электронных процедурах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обязаны пройти регистрацию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единой информационной системе.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величит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 П,П,И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участия в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закупке.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 документация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другая необходимая информация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будет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доступна на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ЭТП.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23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49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633165"/>
            <a:ext cx="7916226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30 июня 2019 года 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включительно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заявки на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электронной форме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Коу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Дк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ЭА 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предоставляться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 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путем внесения денежных средств.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endParaRPr lang="ru-RU" sz="2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 </a:t>
            </a: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2019 года </a:t>
            </a:r>
            <a:endParaRPr lang="ru-RU" sz="2000" b="1" u="sng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 закупки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внести ОЗ в виде </a:t>
            </a:r>
          </a:p>
          <a:p>
            <a:pPr algn="ctr" fontAlgn="base"/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/средств или банк/гарантии </a:t>
            </a:r>
          </a:p>
          <a:p>
            <a:pPr algn="ctr" fontAlgn="base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онкурсе или аукционе</a:t>
            </a:r>
            <a:endParaRPr lang="ru-RU" sz="2000" dirty="0"/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24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3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633165"/>
            <a:ext cx="7916226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информационная система, </a:t>
            </a:r>
            <a:endParaRPr lang="ru-RU" sz="2000" b="1" u="sng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указанная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ст. 4 Закона о контрактной системе,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фиксирует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ст.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о контрактной системе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u="sng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бездействие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контрактной системы в сфере закупок,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осуществляемые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единой информационной системе,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начиная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2019 года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(для осуществления контроля при проведении электронных процедур в качестве независимого регистратора)</a:t>
            </a: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25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40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 txBox="1">
            <a:spLocks/>
          </p:cNvSpPr>
          <p:nvPr/>
        </p:nvSpPr>
        <p:spPr bwMode="auto">
          <a:xfrm>
            <a:off x="200488" y="980728"/>
            <a:ext cx="8559800" cy="100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450215" algn="ctr"/>
            <a:r>
              <a:rPr lang="ru-RU" u="sng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</a:t>
            </a:r>
          </a:p>
          <a:p>
            <a:pPr algn="ctr"/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200488" y="154379"/>
            <a:ext cx="8696929" cy="146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endParaRPr lang="ru-RU" sz="2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электронные виды процедур</a:t>
            </a:r>
          </a:p>
          <a:p>
            <a:pPr algn="ctr" eaLnBrk="1" fontAlgn="base" hangingPunct="1">
              <a:lnSpc>
                <a:spcPts val="2500"/>
              </a:lnSpc>
              <a:spcAft>
                <a:spcPct val="0"/>
              </a:spcAft>
              <a:buFont typeface="Arial" charset="0"/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(согласно </a:t>
            </a:r>
            <a:r>
              <a:rPr lang="ru-RU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31.12.2017 № 504-ФЗ, вступают в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силу с 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01.07.2018)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44062" y="1633165"/>
            <a:ext cx="7916226" cy="48993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Операторы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операторы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специализированных 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должностные лица </a:t>
            </a: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законодательства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и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иных нормативных правовых актов о контрактной системе в сфере закупок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несут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дисциплинарную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гражданско-правовую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административную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уголовную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законодательством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обязаны возместить убытки, причиненные лицам в результате неправомерных действий (бездействия), в том числе по разглашению информации, полученной в ходе проведения электронных процедур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26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74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61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8" name="Oval 34"/>
          <p:cNvSpPr>
            <a:spLocks noChangeArrowheads="1"/>
          </p:cNvSpPr>
          <p:nvPr/>
        </p:nvSpPr>
        <p:spPr bwMode="auto">
          <a:xfrm>
            <a:off x="10177991" y="1988617"/>
            <a:ext cx="3130550" cy="2493962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1F497D"/>
                </a:solidFill>
                <a:cs typeface="Arial" charset="0"/>
              </a:rPr>
              <a:t>Вступают в силу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1F497D"/>
                </a:solidFill>
                <a:cs typeface="Arial" charset="0"/>
              </a:rPr>
              <a:t>с 01.01.2016</a:t>
            </a:r>
            <a:endParaRPr lang="ru-RU" sz="2000" b="1" dirty="0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6158" name="Подзаголовок 2"/>
          <p:cNvSpPr txBox="1">
            <a:spLocks/>
          </p:cNvSpPr>
          <p:nvPr/>
        </p:nvSpPr>
        <p:spPr bwMode="auto">
          <a:xfrm>
            <a:off x="490153" y="269631"/>
            <a:ext cx="8449444" cy="918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законом от 29.12.2017 № 475-ФЗ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(перенесен срок действия </a:t>
            </a:r>
            <a:r>
              <a:rPr lang="ru-RU" sz="1600" b="1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29.07.2017 № ФЗ </a:t>
            </a:r>
            <a:r>
              <a:rPr lang="ru-RU" sz="1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267</a:t>
            </a:r>
          </a:p>
          <a:p>
            <a:pPr algn="ctr" eaLnBrk="1" fontAlgn="base" hangingPunct="1">
              <a:lnSpc>
                <a:spcPts val="22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ru-RU" sz="1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 июня 2018 года)</a:t>
            </a:r>
            <a:endParaRPr lang="ru-RU" sz="16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82" name="Рисунок 34" descr="f_3429377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7672" y="2232027"/>
            <a:ext cx="611187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804361" y="1531917"/>
            <a:ext cx="7916226" cy="50113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Вводится отдельный Перечень банков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соответветствующих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новым требованиям Минфина РФ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публикуются на сайте Минфина РФ),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уполномоченных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выдавать банковские гарантии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азработана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ред. ч. 1 ст. 45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Закона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контрактной системе,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ст.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 дополняется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 и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1.2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Номер слайда 13"/>
          <p:cNvSpPr txBox="1">
            <a:spLocks noGrp="1"/>
          </p:cNvSpPr>
          <p:nvPr/>
        </p:nvSpPr>
        <p:spPr>
          <a:xfrm>
            <a:off x="8610600" y="6350000"/>
            <a:ext cx="533400" cy="365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anchor="ctr"/>
          <a:lstStyle/>
          <a:p>
            <a:pPr algn="r">
              <a:defRPr/>
            </a:pPr>
            <a:fld id="{A12D530E-AD6A-4296-B55A-3CC9BD8DEC28}" type="slidenum">
              <a:rPr lang="ru-RU" sz="1600" b="1">
                <a:solidFill>
                  <a:prstClr val="white"/>
                </a:solidFill>
                <a:cs typeface="Arial" charset="0"/>
              </a:rPr>
              <a:pPr algn="r">
                <a:defRPr/>
              </a:pPr>
              <a:t>27</a:t>
            </a:fld>
            <a:endParaRPr lang="ru-RU" sz="1600" b="1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35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8" grpId="0" animBg="1"/>
      <p:bldP spid="61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66472" y="2876815"/>
            <a:ext cx="7057292" cy="52322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rPr>
              <a:t>Благодарю Вас за внимание !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85184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26" y="364741"/>
            <a:ext cx="1268655" cy="131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1937" y="1678167"/>
            <a:ext cx="8272681" cy="4524315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2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Возобновление блокирующего контроля (ч.5 ст.99 Закона о КС)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(абзац 2 п. 14 пост. РФ от 12.12.2015 № 1367)</a:t>
            </a:r>
          </a:p>
          <a:p>
            <a:pPr algn="just">
              <a:defRPr/>
            </a:pPr>
            <a:endParaRPr lang="ru-RU" sz="1400" b="1" i="1" dirty="0">
              <a:solidFill>
                <a:srgbClr val="FF000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Финконтроль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, в части выявления несоответствия контролируемой информации (достоверности расходования средств по ЛБО, по показателям выплат в плане ФХД, субсидий по соглашениям  с помощью ИКЗ от планирования и до отчета об исполнении контракта (договоров).</a:t>
            </a:r>
          </a:p>
          <a:p>
            <a:pPr algn="just">
              <a:defRPr/>
            </a:pP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 01.01.2018 для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фед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/заказчиков; </a:t>
            </a:r>
          </a:p>
          <a:p>
            <a:pPr algn="just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 </a:t>
            </a:r>
          </a:p>
          <a:p>
            <a:pPr algn="just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 01.01.2019 для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респ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/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мун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/заказчиков.</a:t>
            </a:r>
          </a:p>
          <a:p>
            <a:pPr algn="just">
              <a:defRPr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4457" y="364741"/>
            <a:ext cx="5516712" cy="109633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изменений законодательства Российской Федерации о контрактной системе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04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26" y="364741"/>
            <a:ext cx="1268655" cy="131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1937" y="1678167"/>
            <a:ext cx="8272681" cy="378565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2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Приостановлен контроль Казначейства информации содержащейся в Реестре контрактов </a:t>
            </a:r>
            <a:r>
              <a:rPr lang="ru-RU" sz="1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(пост. РФ от 28.11.2013 № 1084)</a:t>
            </a:r>
          </a:p>
          <a:p>
            <a:pPr algn="just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до 01.01.2019</a:t>
            </a:r>
          </a:p>
          <a:p>
            <a:pPr algn="just">
              <a:defRPr/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 01.07.2018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Фед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/законом 504-ФЗ в ч. 3 ст. 103 продлевается срок</a:t>
            </a:r>
          </a:p>
          <a:p>
            <a:pPr algn="just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«в течение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5 раб/дней с даты заключения контракта заказчик направляет указанную в пунктах 1 - 7, 9, 12 и 14 части 2 настоящей статьи информацию в федеральный орган исполнительной власти, осуществляющий правоприменительные функции по кассовому обслуживанию исполнения бюджетов бюджетной системы Российской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Федерации».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4457" y="364741"/>
            <a:ext cx="5516712" cy="109633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изменений законодательства Российской Федерации о контрактной системе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04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81324" y="155011"/>
            <a:ext cx="8408192" cy="9757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flatTx/>
          </a:bodyPr>
          <a:lstStyle/>
          <a:p>
            <a:pPr algn="ctr">
              <a:defRPr/>
            </a:pPr>
            <a:r>
              <a:rPr lang="ru-RU" sz="2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Вступают в силу с 01.07.2018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(положения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31.12.2018 № 504-ФЗ )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324" y="2387808"/>
            <a:ext cx="8408192" cy="421653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1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ч.14 ст.21 № 44-ФЗ  в новой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редакции: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если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конкурентные процедуры</a:t>
            </a:r>
          </a:p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(конкурс (электронный конкурс), электронный аукцион, запрос котировок (электронный запрос котировок), запрос предложений (электронный запрос предложений)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признаны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несостоявшимися,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 случае закупки у единственного поставщика 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изменений в план-график осуществляется не позднее чем за </a:t>
            </a: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день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дня размещения в ЕИС извещения (приглашения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ctr">
              <a:lnSpc>
                <a:spcPct val="150000"/>
              </a:lnSpc>
            </a:pP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u="sng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июля 2018 года)</a:t>
            </a:r>
          </a:p>
          <a:p>
            <a:pPr>
              <a:lnSpc>
                <a:spcPct val="150000"/>
              </a:lnSpc>
            </a:pP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24" y="1069447"/>
            <a:ext cx="1282700" cy="131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61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26" y="364741"/>
            <a:ext cx="1268655" cy="131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82199" y="1470176"/>
            <a:ext cx="8272681" cy="510909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2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01.01.2018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пост.РФ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 № 73 от 25.01.2018 устанавливается обязанность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указывать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отдельными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строками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:</a:t>
            </a:r>
          </a:p>
          <a:p>
            <a:pPr algn="ctr">
              <a:defRPr/>
            </a:pP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 - итоговый объем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фин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/обеспечения в плане закупок и плане-графике, предусмотренный в тек/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фин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/году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, плановом периоде и в последующих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годах,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детализированный на объем финансового обеспечения по каждому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КБК 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на объем финансового обеспечения по каждому соглашению о предоставлении субсидии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;</a:t>
            </a:r>
          </a:p>
          <a:p>
            <a:pPr algn="just"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- информация о закупках, в том числе об объеме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фин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/обеспечения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по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КБК,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включается в план закупок на основании расчетов плановых сметных показателей, используемых при формировании бюджетной сметы казенного учреждения, сформированных в порядке, установленном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Минфином РФ;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включать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в обоснование к плану-графику закупок обоснование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НМЦК или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цены контракта, заключаемого с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ед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/поставщиком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(подрядчиком, исполнителем), определяемых в соответствии со статьей 22 Закона о контрактной системе, 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 указанием включенных в объект закупки количества и единиц измерения товаров, работ, услуг (при </a:t>
            </a:r>
            <a:r>
              <a:rPr lang="ru-RU" b="1" u="sng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наличии</a:t>
            </a:r>
            <a:r>
              <a:rPr lang="ru-RU" b="1" u="sng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).</a:t>
            </a:r>
          </a:p>
          <a:p>
            <a:pPr marL="342900" indent="-342900" algn="just">
              <a:buFontTx/>
              <a:buChar char="-"/>
              <a:defRPr/>
            </a:pPr>
            <a:endParaRPr lang="ru-RU" sz="2000" b="1" u="sng" dirty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49781" y="364741"/>
            <a:ext cx="5971388" cy="97602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изменений законодательства Российской Федерации о контрактной системе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39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26" y="364741"/>
            <a:ext cx="1268655" cy="131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1937" y="1678167"/>
            <a:ext cx="8272681" cy="483209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2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01.01.2018 введены новые Правила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формирования и ведения в единой информационной системе в сфере закупок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Каталога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товаров, работ, услуг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(пост. РФ от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08.02.2017 №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14),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в соответствии с которыми:</a:t>
            </a:r>
          </a:p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В каталоге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ТРУ появилась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справочная информация: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коды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, соответствующие товару, работе, услуге согласно российским и международным системам классификации, каталогизации (при наличии</a:t>
            </a: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);</a:t>
            </a:r>
          </a:p>
          <a:p>
            <a:pPr marL="285750" indent="-285750" algn="just">
              <a:buFontTx/>
              <a:buChar char="-"/>
              <a:defRPr/>
            </a:pP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  <a:defRPr/>
            </a:pPr>
            <a:r>
              <a:rPr lang="ru-RU" sz="1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информация </a:t>
            </a:r>
            <a:r>
              <a:rPr lang="ru-RU" sz="1400" b="1" dirty="0">
                <a:solidFill>
                  <a:srgbClr val="C0000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о типовых контрактах, типовых условиях контрактов, подлежащих применению при закупке товара, работы, услуги (при наличии). </a:t>
            </a:r>
            <a:endParaRPr lang="ru-RU" sz="1400" b="1" dirty="0" smtClean="0">
              <a:solidFill>
                <a:srgbClr val="C0000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  <a:defRPr/>
            </a:pPr>
            <a:endParaRPr lang="ru-RU" sz="1400" b="1" dirty="0">
              <a:solidFill>
                <a:srgbClr val="C0000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В описании товара, работы, услуги в соответствии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со ст. 33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Закона о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КС включается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информация о распространяющихся на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ТРУ </a:t>
            </a:r>
          </a:p>
          <a:p>
            <a:pPr algn="just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-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технических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регламентах, принятых в соответствии с законодательством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РФ о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техническом регулировании,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документах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, разрабатываемых и применяемых в национальной системе стандартизации, принятых в соответствии с законодательством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РФ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о стандартизации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.</a:t>
            </a:r>
          </a:p>
          <a:p>
            <a:pPr algn="just">
              <a:defRPr/>
            </a:pP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При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ea typeface="ＭＳ Ｐゴシック"/>
                <a:cs typeface="Times New Roman" panose="02020603050405020304" pitchFamily="18" charset="0"/>
              </a:rPr>
              <a:t>этом, в случае предоставления иной и дополнительной информации, предусмотренной пунктом 5 настоящих Правил, заказчик обязан включить в описание товара, работы, услуги обоснование необходимости использования такой информации (при наличии описания товара, работы, услуги в позиции каталога).</a:t>
            </a:r>
          </a:p>
          <a:p>
            <a:pPr algn="just">
              <a:defRPr/>
            </a:pP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ea typeface="ＭＳ Ｐゴシック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4457" y="364741"/>
            <a:ext cx="5516712" cy="109633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изменений законодательства Российской Федерации о контрактной системе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4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81324" y="155011"/>
            <a:ext cx="8408192" cy="9757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flatTx/>
          </a:bodyPr>
          <a:lstStyle/>
          <a:p>
            <a:pPr algn="ctr">
              <a:defRPr/>
            </a:pPr>
            <a:r>
              <a:rPr lang="ru-RU" sz="2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Вступили в силу с 11.01.2018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(положения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31.12.2018 № 504-ФЗ )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324" y="2387808"/>
            <a:ext cx="8408192" cy="132343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1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Реестр контрактов</a:t>
            </a:r>
          </a:p>
          <a:p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ребуется вносить информацию о субподрядчиках из числа СМП, СОНКО, о месте нахождения, ИНН, дата заключения и номер контракта (при наличии), предмете и цене договора с соисполнителем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24" y="1069447"/>
            <a:ext cx="1282700" cy="131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76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/>
          <p:cNvSpPr txBox="1">
            <a:spLocks/>
          </p:cNvSpPr>
          <p:nvPr/>
        </p:nvSpPr>
        <p:spPr bwMode="black">
          <a:xfrm>
            <a:off x="0" y="920701"/>
            <a:ext cx="9144000" cy="420067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rgbClr val="FF0000"/>
              </a:solidFill>
              <a:latin typeface="Calibri" panose="020F0502020204030204" pitchFamily="34" charset="0"/>
              <a:ea typeface="ＭＳ Ｐゴシック" pitchFamily="34" charset="-128"/>
              <a:cs typeface="ＭＳ Ｐゴシック" charset="-128"/>
            </a:endParaRP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581324" y="155011"/>
            <a:ext cx="8408192" cy="9757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flatTx/>
          </a:bodyPr>
          <a:lstStyle/>
          <a:p>
            <a:pPr algn="ctr">
              <a:defRPr/>
            </a:pPr>
            <a:r>
              <a:rPr lang="ru-RU" sz="2200" b="1" u="sng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Вступили в силу с 11.01.2018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(положения 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</a:t>
            </a:r>
            <a:r>
              <a:rPr lang="ru-RU" sz="1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/закона от 31.12.2018 № 504-ФЗ )</a:t>
            </a:r>
            <a:endParaRPr lang="ru-RU" sz="1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324" y="2387808"/>
            <a:ext cx="8408192" cy="378565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0">
            <a:schemeClr val="accent3"/>
          </a:lnRef>
          <a:fillRef idx="1003">
            <a:schemeClr val="lt1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«г» п. 13 (ред. ч. 11 ст. 31 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заключения  контракта в случае отказа по основаниям предусмотренными ч. 9 и ч. 10 ст. 31), </a:t>
            </a:r>
          </a:p>
          <a:p>
            <a:endParaRPr lang="ru-RU" sz="2000" b="1" dirty="0" smtClean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«а» п. 14 (ред. ч. 1 ст. 33 Закона о КС в части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/объекта/закупки)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«ж» п. 77 ( ред. ст. 99 Закона о КС в части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/лиц в контр/органы),</a:t>
            </a:r>
          </a:p>
          <a:p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000" b="1" dirty="0" err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«а»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«б» п.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1 (ред. ст.104 Закона о КС в части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/в контр/орган документов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свидет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/об уклон/победителя от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/контракта. 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8685860" y="6450076"/>
            <a:ext cx="338040" cy="375412"/>
          </a:xfrm>
          <a:prstGeom prst="hept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manankin\Desktop\Николай\картинки\для презентаций\images (57)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24" y="1069447"/>
            <a:ext cx="1282700" cy="1318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35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6300</TotalTime>
  <Words>2529</Words>
  <Application>Microsoft Office PowerPoint</Application>
  <PresentationFormat>Экран (4:3)</PresentationFormat>
  <Paragraphs>371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ＭＳ Ｐゴシック</vt:lpstr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Степанова Кюнней Вячеславовна</cp:lastModifiedBy>
  <cp:revision>614</cp:revision>
  <cp:lastPrinted>2018-03-15T01:13:05Z</cp:lastPrinted>
  <dcterms:created xsi:type="dcterms:W3CDTF">2014-11-21T11:00:06Z</dcterms:created>
  <dcterms:modified xsi:type="dcterms:W3CDTF">2018-03-15T01:30:03Z</dcterms:modified>
</cp:coreProperties>
</file>